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5" r:id="rId5"/>
    <p:sldId id="264" r:id="rId6"/>
    <p:sldId id="259" r:id="rId7"/>
    <p:sldId id="260" r:id="rId8"/>
    <p:sldId id="261" r:id="rId9"/>
    <p:sldId id="266"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60"/>
  </p:normalViewPr>
  <p:slideViewPr>
    <p:cSldViewPr>
      <p:cViewPr varScale="1">
        <p:scale>
          <a:sx n="65" d="100"/>
          <a:sy n="65" d="100"/>
        </p:scale>
        <p:origin x="-13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E0BE20D-82F8-4FEB-A5F6-7DB83E8F58D3}" type="datetimeFigureOut">
              <a:rPr lang="en-US" smtClean="0"/>
              <a:pPr/>
              <a:t>2/4/2012</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1CE0556-2C09-462A-8B39-CFC91C57BDC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1CE0556-2C09-462A-8B39-CFC91C57BDC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E0BE20D-82F8-4FEB-A5F6-7DB83E8F58D3}" type="datetimeFigureOut">
              <a:rPr lang="en-US" smtClean="0"/>
              <a:pPr/>
              <a:t>2/4/2012</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E0BE20D-82F8-4FEB-A5F6-7DB83E8F58D3}" type="datetimeFigureOut">
              <a:rPr lang="en-US" smtClean="0"/>
              <a:pPr/>
              <a:t>2/4/2012</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1CE0556-2C09-462A-8B39-CFC91C57BDC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zoom dir="in"/>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eningitisuk.org/meningitis/education/quiz/meningitis-quiz-1/answers.htm" TargetMode="External"/><Relationship Id="rId2" Type="http://schemas.openxmlformats.org/officeDocument/2006/relationships/hyperlink" Target="http://www.idph.state.il.us/public/hb/hbmening.htm" TargetMode="External"/><Relationship Id="rId1" Type="http://schemas.openxmlformats.org/officeDocument/2006/relationships/slideLayout" Target="../slideLayouts/slideLayout2.xml"/><Relationship Id="rId5" Type="http://schemas.openxmlformats.org/officeDocument/2006/relationships/hyperlink" Target="http://www.vna.org/myh_meningitis_FAQ.aspx" TargetMode="External"/><Relationship Id="rId4" Type="http://schemas.openxmlformats.org/officeDocument/2006/relationships/hyperlink" Target="http://www.meningitis.org/disease-info/types-causes/meningoccal-diseas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Meningitis</a:t>
            </a:r>
            <a:endParaRPr lang="en-US" dirty="0"/>
          </a:p>
        </p:txBody>
      </p:sp>
      <p:sp>
        <p:nvSpPr>
          <p:cNvPr id="3" name="Subtitle 2"/>
          <p:cNvSpPr>
            <a:spLocks noGrp="1"/>
          </p:cNvSpPr>
          <p:nvPr>
            <p:ph type="subTitle" idx="1"/>
          </p:nvPr>
        </p:nvSpPr>
        <p:spPr/>
        <p:txBody>
          <a:bodyPr/>
          <a:lstStyle/>
          <a:p>
            <a:r>
              <a:rPr lang="en-US" dirty="0" smtClean="0"/>
              <a:t>By: Maryam M. and Briawna S. </a:t>
            </a:r>
          </a:p>
          <a:p>
            <a:r>
              <a:rPr lang="en-US" dirty="0" smtClean="0"/>
              <a:t> </a:t>
            </a:r>
            <a:endParaRPr lang="en-US" dirty="0"/>
          </a:p>
        </p:txBody>
      </p:sp>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wows! </a:t>
            </a:r>
            <a:endParaRPr lang="en-US" dirty="0"/>
          </a:p>
        </p:txBody>
      </p:sp>
      <p:sp>
        <p:nvSpPr>
          <p:cNvPr id="3" name="Content Placeholder 2"/>
          <p:cNvSpPr>
            <a:spLocks noGrp="1"/>
          </p:cNvSpPr>
          <p:nvPr>
            <p:ph idx="1"/>
          </p:nvPr>
        </p:nvSpPr>
        <p:spPr/>
        <p:txBody>
          <a:bodyPr>
            <a:normAutofit/>
          </a:bodyPr>
          <a:lstStyle/>
          <a:p>
            <a:r>
              <a:rPr lang="en-US" sz="3600" dirty="0"/>
              <a:t> Meningitis is caused by both bacteria and viruses</a:t>
            </a:r>
          </a:p>
          <a:p>
            <a:r>
              <a:rPr lang="en-US" sz="3600" dirty="0" smtClean="0"/>
              <a:t>Bacterial meningitis is contagious</a:t>
            </a:r>
          </a:p>
          <a:p>
            <a:r>
              <a:rPr lang="en-US" sz="3600" dirty="0"/>
              <a:t>90% of people survive</a:t>
            </a:r>
          </a:p>
          <a:p>
            <a:pPr>
              <a:buNone/>
            </a:pPr>
            <a:endParaRPr lang="en-US" dirty="0"/>
          </a:p>
          <a:p>
            <a:endParaRPr lang="en-US" dirty="0"/>
          </a:p>
        </p:txBody>
      </p:sp>
      <p:pic>
        <p:nvPicPr>
          <p:cNvPr id="4" name="Picture 3" descr="wow_left_green.png"/>
          <p:cNvPicPr>
            <a:picLocks noChangeAspect="1"/>
          </p:cNvPicPr>
          <p:nvPr/>
        </p:nvPicPr>
        <p:blipFill>
          <a:blip r:embed="rId2" cstate="print"/>
          <a:stretch>
            <a:fillRect/>
          </a:stretch>
        </p:blipFill>
        <p:spPr>
          <a:xfrm>
            <a:off x="3276600" y="1"/>
            <a:ext cx="4622403" cy="1752600"/>
          </a:xfrm>
          <a:prstGeom prst="rect">
            <a:avLst/>
          </a:prstGeom>
        </p:spPr>
      </p:pic>
      <p:pic>
        <p:nvPicPr>
          <p:cNvPr id="5" name="Picture 4" descr="wow.png"/>
          <p:cNvPicPr>
            <a:picLocks noChangeAspect="1"/>
          </p:cNvPicPr>
          <p:nvPr/>
        </p:nvPicPr>
        <p:blipFill>
          <a:blip r:embed="rId3" cstate="print"/>
          <a:stretch>
            <a:fillRect/>
          </a:stretch>
        </p:blipFill>
        <p:spPr>
          <a:xfrm>
            <a:off x="0" y="4608529"/>
            <a:ext cx="2891352" cy="2249471"/>
          </a:xfrm>
          <a:prstGeom prst="rect">
            <a:avLst/>
          </a:prstGeom>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lstStyle/>
          <a:p>
            <a:pPr>
              <a:buNone/>
            </a:pPr>
            <a:r>
              <a:rPr lang="en-US" u="sng" dirty="0" smtClean="0">
                <a:hlinkClick r:id="rId2"/>
              </a:rPr>
              <a:t>http</a:t>
            </a:r>
            <a:r>
              <a:rPr lang="en-US" u="sng" dirty="0">
                <a:hlinkClick r:id="rId2"/>
              </a:rPr>
              <a:t>://www.idph.state.il.us/public/hb/hbmening.htm</a:t>
            </a:r>
            <a:r>
              <a:rPr lang="en-US" dirty="0"/>
              <a:t/>
            </a:r>
            <a:br>
              <a:rPr lang="en-US" dirty="0"/>
            </a:br>
            <a:r>
              <a:rPr lang="en-US" u="sng" dirty="0">
                <a:hlinkClick r:id="rId3"/>
              </a:rPr>
              <a:t>http://www.meningitisuk.org/meningitis/education/quiz/meningitis-quiz-1/answers.htm</a:t>
            </a:r>
            <a:r>
              <a:rPr lang="en-US" dirty="0"/>
              <a:t/>
            </a:r>
            <a:br>
              <a:rPr lang="en-US" dirty="0"/>
            </a:br>
            <a:r>
              <a:rPr lang="en-US" u="sng" dirty="0">
                <a:hlinkClick r:id="rId4"/>
              </a:rPr>
              <a:t>http://www.meningitis.org/disease-info/types-causes/meningoccal-disease</a:t>
            </a:r>
            <a:r>
              <a:rPr lang="en-US" dirty="0"/>
              <a:t/>
            </a:r>
            <a:br>
              <a:rPr lang="en-US" dirty="0"/>
            </a:br>
            <a:r>
              <a:rPr lang="en-US" u="sng" dirty="0">
                <a:hlinkClick r:id="rId5"/>
              </a:rPr>
              <a:t>http://www.vna.org/myh_meningitis_FAQ.aspx</a:t>
            </a:r>
            <a:endParaRPr lang="en-US"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Identify/define topic</a:t>
            </a:r>
            <a:endParaRPr lang="en-US" dirty="0"/>
          </a:p>
        </p:txBody>
      </p:sp>
      <p:sp>
        <p:nvSpPr>
          <p:cNvPr id="3" name="Content Placeholder 2"/>
          <p:cNvSpPr>
            <a:spLocks noGrp="1"/>
          </p:cNvSpPr>
          <p:nvPr>
            <p:ph idx="1"/>
          </p:nvPr>
        </p:nvSpPr>
        <p:spPr/>
        <p:txBody>
          <a:bodyPr/>
          <a:lstStyle/>
          <a:p>
            <a:pPr lvl="0"/>
            <a:r>
              <a:rPr lang="en-US" sz="3600" dirty="0" smtClean="0"/>
              <a:t>Meningitis is a inflammation of the spinal and cranial meninges caused by bacterial or viral infection.</a:t>
            </a:r>
          </a:p>
          <a:p>
            <a:pPr>
              <a:buNone/>
            </a:pPr>
            <a:endParaRPr lang="en-US" dirty="0"/>
          </a:p>
        </p:txBody>
      </p:sp>
      <p:pic>
        <p:nvPicPr>
          <p:cNvPr id="11266" name="Picture 2" descr="http://www.medicalook.com/diseases_images/meningitis.jpg"/>
          <p:cNvPicPr>
            <a:picLocks noChangeAspect="1" noChangeArrowheads="1"/>
          </p:cNvPicPr>
          <p:nvPr/>
        </p:nvPicPr>
        <p:blipFill>
          <a:blip r:embed="rId2" cstate="print"/>
          <a:srcRect/>
          <a:stretch>
            <a:fillRect/>
          </a:stretch>
        </p:blipFill>
        <p:spPr bwMode="auto">
          <a:xfrm>
            <a:off x="1295400" y="3962400"/>
            <a:ext cx="5486400" cy="2667000"/>
          </a:xfrm>
          <a:prstGeom prst="rect">
            <a:avLst/>
          </a:prstGeom>
          <a:noFill/>
        </p:spPr>
      </p:pic>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pPr lvl="0"/>
            <a:r>
              <a:rPr lang="en-US" dirty="0" smtClean="0"/>
              <a:t>Known as far back as BC times in Ancient Greece by Hippocrates, more information later revealed Avicenna. Sir Robert Whytt described it as “dropsy of the brain” in the 1700s, now known as tuberculosis meningitis. Wasn’t until the late 1800s that the agent was found to be bacteria. First outbreak occurs in 1805, later more drastic one in Nigeria and Ghana from 1905 to 1908.</a:t>
            </a:r>
          </a:p>
          <a:p>
            <a:endParaRPr lang="en-US" dirty="0"/>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a:t>
            </a:r>
            <a:endParaRPr lang="en-US" dirty="0"/>
          </a:p>
        </p:txBody>
      </p:sp>
      <p:sp>
        <p:nvSpPr>
          <p:cNvPr id="3" name="Content Placeholder 2"/>
          <p:cNvSpPr>
            <a:spLocks noGrp="1"/>
          </p:cNvSpPr>
          <p:nvPr>
            <p:ph idx="1"/>
          </p:nvPr>
        </p:nvSpPr>
        <p:spPr/>
        <p:txBody>
          <a:bodyPr/>
          <a:lstStyle/>
          <a:p>
            <a:r>
              <a:rPr lang="en-US" sz="3600" dirty="0" smtClean="0"/>
              <a:t>You should exercise regularly and drink lots of water to reduce the problem. </a:t>
            </a:r>
            <a:r>
              <a:rPr lang="en-US" dirty="0" smtClean="0"/>
              <a:t/>
            </a:r>
            <a:br>
              <a:rPr lang="en-US" dirty="0" smtClean="0"/>
            </a:br>
            <a:endParaRPr lang="en-US" dirty="0" smtClean="0"/>
          </a:p>
          <a:p>
            <a:pPr>
              <a:buNone/>
            </a:pPr>
            <a:endParaRPr lang="en-US" dirty="0"/>
          </a:p>
        </p:txBody>
      </p:sp>
      <p:pic>
        <p:nvPicPr>
          <p:cNvPr id="3074" name="Picture 2" descr="http://4.bp.blogspot.com/_zE8CzamN1Y0/TPU8303lVLI/AAAAAAAABjQ/lEqdKcG_1RI/s1600/exercise.gif"/>
          <p:cNvPicPr>
            <a:picLocks noChangeAspect="1" noChangeArrowheads="1"/>
          </p:cNvPicPr>
          <p:nvPr/>
        </p:nvPicPr>
        <p:blipFill>
          <a:blip r:embed="rId2" cstate="print"/>
          <a:srcRect/>
          <a:stretch>
            <a:fillRect/>
          </a:stretch>
        </p:blipFill>
        <p:spPr bwMode="auto">
          <a:xfrm>
            <a:off x="457200" y="3505200"/>
            <a:ext cx="3657600" cy="2928165"/>
          </a:xfrm>
          <a:prstGeom prst="rect">
            <a:avLst/>
          </a:prstGeom>
          <a:noFill/>
        </p:spPr>
      </p:pic>
      <p:pic>
        <p:nvPicPr>
          <p:cNvPr id="3076" name="Picture 4" descr="http://static.freepik.com/free-photo/glass-water-ice-cubes-clip-art_412825.jpg"/>
          <p:cNvPicPr>
            <a:picLocks noChangeAspect="1" noChangeArrowheads="1"/>
          </p:cNvPicPr>
          <p:nvPr/>
        </p:nvPicPr>
        <p:blipFill>
          <a:blip r:embed="rId3" cstate="print"/>
          <a:srcRect/>
          <a:stretch>
            <a:fillRect/>
          </a:stretch>
        </p:blipFill>
        <p:spPr bwMode="auto">
          <a:xfrm rot="1155951">
            <a:off x="4572000" y="3352800"/>
            <a:ext cx="2286000" cy="2975126"/>
          </a:xfrm>
          <a:prstGeom prst="rect">
            <a:avLst/>
          </a:prstGeom>
          <a:noFill/>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Treatment (continued)</a:t>
            </a:r>
            <a:endParaRPr lang="en-US" dirty="0"/>
          </a:p>
        </p:txBody>
      </p:sp>
      <p:sp>
        <p:nvSpPr>
          <p:cNvPr id="3" name="Content Placeholder 2"/>
          <p:cNvSpPr>
            <a:spLocks noGrp="1"/>
          </p:cNvSpPr>
          <p:nvPr>
            <p:ph idx="1"/>
          </p:nvPr>
        </p:nvSpPr>
        <p:spPr/>
        <p:txBody>
          <a:bodyPr/>
          <a:lstStyle/>
          <a:p>
            <a:pPr lvl="0"/>
            <a:r>
              <a:rPr lang="en-US" dirty="0" smtClean="0"/>
              <a:t>Viral Infections can be treated with antiviral medicine if severe, whereas a bacterial infection can be treated or prevented by antibiotics or a vaccine.</a:t>
            </a:r>
          </a:p>
          <a:p>
            <a:pPr lvl="0"/>
            <a:r>
              <a:rPr lang="en-US" dirty="0" smtClean="0"/>
              <a:t>There are two kinds of meningococcal vaccines, each of which can prevent up to four types of meningococcal meningitis. Those would be an example of short term treatment. </a:t>
            </a:r>
          </a:p>
          <a:p>
            <a:pPr>
              <a:buNone/>
            </a:pPr>
            <a:endParaRPr lang="en-US" dirty="0"/>
          </a:p>
        </p:txBody>
      </p:sp>
      <p:pic>
        <p:nvPicPr>
          <p:cNvPr id="4098" name="Picture 2" descr="http://www.trivalleypc.com/img_2/HBVVaccine.gif"/>
          <p:cNvPicPr>
            <a:picLocks noChangeAspect="1" noChangeArrowheads="1"/>
          </p:cNvPicPr>
          <p:nvPr/>
        </p:nvPicPr>
        <p:blipFill>
          <a:blip r:embed="rId2" cstate="print"/>
          <a:srcRect/>
          <a:stretch>
            <a:fillRect/>
          </a:stretch>
        </p:blipFill>
        <p:spPr bwMode="auto">
          <a:xfrm>
            <a:off x="3429000" y="4953000"/>
            <a:ext cx="3060606" cy="1748844"/>
          </a:xfrm>
          <a:prstGeom prst="rect">
            <a:avLst/>
          </a:prstGeom>
          <a:noFill/>
        </p:spPr>
      </p:pic>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Signs/symptoms</a:t>
            </a:r>
            <a:endParaRPr lang="en-US" dirty="0"/>
          </a:p>
        </p:txBody>
      </p:sp>
      <p:sp>
        <p:nvSpPr>
          <p:cNvPr id="3" name="Content Placeholder 2"/>
          <p:cNvSpPr>
            <a:spLocks noGrp="1"/>
          </p:cNvSpPr>
          <p:nvPr>
            <p:ph idx="1"/>
          </p:nvPr>
        </p:nvSpPr>
        <p:spPr/>
        <p:txBody>
          <a:bodyPr/>
          <a:lstStyle/>
          <a:p>
            <a:pPr lvl="0"/>
            <a:r>
              <a:rPr lang="en-US" dirty="0" smtClean="0"/>
              <a:t>Some signs of meningitis are: severe headache, fever, light and sound sensitivity, neck stiffness, nausea, vomiting, and more.</a:t>
            </a:r>
          </a:p>
          <a:p>
            <a:pPr lvl="0"/>
            <a:r>
              <a:rPr lang="en-US" dirty="0" smtClean="0"/>
              <a:t>Bacteria would be an environmental factor</a:t>
            </a:r>
          </a:p>
          <a:p>
            <a:pPr>
              <a:buNone/>
            </a:pPr>
            <a:endParaRPr lang="en-US" dirty="0"/>
          </a:p>
        </p:txBody>
      </p:sp>
      <p:pic>
        <p:nvPicPr>
          <p:cNvPr id="4" name="Picture 3" descr="sick-smiley-hi.png"/>
          <p:cNvPicPr>
            <a:picLocks noChangeAspect="1"/>
          </p:cNvPicPr>
          <p:nvPr/>
        </p:nvPicPr>
        <p:blipFill>
          <a:blip r:embed="rId2" cstate="print"/>
          <a:stretch>
            <a:fillRect/>
          </a:stretch>
        </p:blipFill>
        <p:spPr>
          <a:xfrm>
            <a:off x="0" y="3283204"/>
            <a:ext cx="4724400" cy="3574796"/>
          </a:xfrm>
          <a:prstGeom prst="rect">
            <a:avLst/>
          </a:prstGeom>
        </p:spPr>
      </p:pic>
      <p:pic>
        <p:nvPicPr>
          <p:cNvPr id="5" name="Picture 4" descr="thermometer-clip-art-172x300.gif"/>
          <p:cNvPicPr>
            <a:picLocks noChangeAspect="1"/>
          </p:cNvPicPr>
          <p:nvPr/>
        </p:nvPicPr>
        <p:blipFill>
          <a:blip r:embed="rId3" cstate="print"/>
          <a:stretch>
            <a:fillRect/>
          </a:stretch>
        </p:blipFill>
        <p:spPr>
          <a:xfrm rot="21165902">
            <a:off x="5662841" y="3363770"/>
            <a:ext cx="1947411" cy="3396647"/>
          </a:xfrm>
          <a:prstGeom prst="rect">
            <a:avLst/>
          </a:prstGeom>
        </p:spPr>
      </p:pic>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individual</a:t>
            </a:r>
            <a:endParaRPr lang="en-US" dirty="0"/>
          </a:p>
        </p:txBody>
      </p:sp>
      <p:sp>
        <p:nvSpPr>
          <p:cNvPr id="3" name="Content Placeholder 2"/>
          <p:cNvSpPr>
            <a:spLocks noGrp="1"/>
          </p:cNvSpPr>
          <p:nvPr>
            <p:ph idx="1"/>
          </p:nvPr>
        </p:nvSpPr>
        <p:spPr/>
        <p:txBody>
          <a:bodyPr/>
          <a:lstStyle/>
          <a:p>
            <a:r>
              <a:rPr lang="en-US" dirty="0" smtClean="0"/>
              <a:t> It </a:t>
            </a:r>
            <a:r>
              <a:rPr lang="en-US" dirty="0"/>
              <a:t>impacts an </a:t>
            </a:r>
            <a:r>
              <a:rPr lang="en-US" dirty="0" smtClean="0"/>
              <a:t>individual </a:t>
            </a:r>
            <a:r>
              <a:rPr lang="en-US" dirty="0"/>
              <a:t>because if the bacteria in </a:t>
            </a:r>
            <a:r>
              <a:rPr lang="en-US" dirty="0" smtClean="0"/>
              <a:t>meningitis </a:t>
            </a:r>
            <a:r>
              <a:rPr lang="en-US" dirty="0"/>
              <a:t>spreads from an infected tissue or bloodstream it can produce minor </a:t>
            </a:r>
            <a:r>
              <a:rPr lang="en-US" dirty="0" smtClean="0"/>
              <a:t>symptoms </a:t>
            </a:r>
            <a:r>
              <a:rPr lang="en-US" dirty="0"/>
              <a:t>such as headache, slight fever or sleepiness. </a:t>
            </a:r>
            <a:endParaRPr lang="en-US" dirty="0" smtClean="0"/>
          </a:p>
          <a:p>
            <a:r>
              <a:rPr lang="en-US" dirty="0" smtClean="0"/>
              <a:t>It can have lasting effects on a person's ability to think and learn</a:t>
            </a:r>
            <a:endParaRPr lang="en-US" dirty="0"/>
          </a:p>
          <a:p>
            <a:r>
              <a:rPr lang="en-US" dirty="0" smtClean="0"/>
              <a:t>It may also cause hearing loss. </a:t>
            </a:r>
            <a:endParaRPr lang="en-US" dirty="0"/>
          </a:p>
        </p:txBody>
      </p:sp>
      <p:pic>
        <p:nvPicPr>
          <p:cNvPr id="8194" name="Picture 2" descr="http://www.clipartguide.com/_named_clipart_images/0060-0812-0803-0116_Boy_in_Bed_with_a_Fever_clipart_image.jpg"/>
          <p:cNvPicPr>
            <a:picLocks noChangeAspect="1" noChangeArrowheads="1"/>
          </p:cNvPicPr>
          <p:nvPr/>
        </p:nvPicPr>
        <p:blipFill>
          <a:blip r:embed="rId2" cstate="print"/>
          <a:srcRect/>
          <a:stretch>
            <a:fillRect/>
          </a:stretch>
        </p:blipFill>
        <p:spPr bwMode="auto">
          <a:xfrm>
            <a:off x="5410200" y="4114800"/>
            <a:ext cx="2647949" cy="2552701"/>
          </a:xfrm>
          <a:prstGeom prst="rect">
            <a:avLst/>
          </a:prstGeom>
          <a:noFill/>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family</a:t>
            </a:r>
            <a:endParaRPr lang="en-US" dirty="0"/>
          </a:p>
        </p:txBody>
      </p:sp>
      <p:sp>
        <p:nvSpPr>
          <p:cNvPr id="3" name="Content Placeholder 2"/>
          <p:cNvSpPr>
            <a:spLocks noGrp="1"/>
          </p:cNvSpPr>
          <p:nvPr>
            <p:ph idx="1"/>
          </p:nvPr>
        </p:nvSpPr>
        <p:spPr/>
        <p:txBody>
          <a:bodyPr>
            <a:normAutofit/>
          </a:bodyPr>
          <a:lstStyle/>
          <a:p>
            <a:r>
              <a:rPr lang="en-US" sz="2800" dirty="0" smtClean="0"/>
              <a:t>It </a:t>
            </a:r>
            <a:r>
              <a:rPr lang="en-US" sz="2800" dirty="0"/>
              <a:t>isn’t really a big threat to the family </a:t>
            </a:r>
            <a:r>
              <a:rPr lang="en-US" sz="2800" dirty="0" smtClean="0"/>
              <a:t>because its </a:t>
            </a:r>
            <a:r>
              <a:rPr lang="en-US" sz="2800" dirty="0"/>
              <a:t>not highly contagious. It can still be transmitted to other family members, if the family shares foods or drinks with the ill </a:t>
            </a:r>
            <a:r>
              <a:rPr lang="en-US" sz="2800" dirty="0" smtClean="0"/>
              <a:t>person.</a:t>
            </a:r>
          </a:p>
          <a:p>
            <a:pPr>
              <a:buNone/>
            </a:pPr>
            <a:endParaRPr lang="en-US" sz="2400" dirty="0"/>
          </a:p>
        </p:txBody>
      </p:sp>
      <p:pic>
        <p:nvPicPr>
          <p:cNvPr id="4" name="Picture 3" descr="family_silhouette_clipart5-1.gif"/>
          <p:cNvPicPr>
            <a:picLocks noChangeAspect="1"/>
          </p:cNvPicPr>
          <p:nvPr/>
        </p:nvPicPr>
        <p:blipFill>
          <a:blip r:embed="rId2" cstate="print"/>
          <a:stretch>
            <a:fillRect/>
          </a:stretch>
        </p:blipFill>
        <p:spPr>
          <a:xfrm>
            <a:off x="685800" y="3810000"/>
            <a:ext cx="4038600" cy="3048000"/>
          </a:xfrm>
          <a:prstGeom prst="rect">
            <a:avLst/>
          </a:prstGeom>
        </p:spPr>
      </p:pic>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a:bodyPr>
          <a:lstStyle/>
          <a:p>
            <a:r>
              <a:rPr lang="en-US" sz="2400" dirty="0" smtClean="0"/>
              <a:t>70 percent or more of bacterial meningitis cases were fatal, with antibiotic treatment, the fatality rate has dropped to 15 percent or less. 1,400 to 3,000 Americans each year get diagnosed with this disease</a:t>
            </a:r>
          </a:p>
          <a:p>
            <a:r>
              <a:rPr lang="en-US" sz="2400" dirty="0" smtClean="0"/>
              <a:t>Many people recover from the infection without permanent damage. And the illness is so rare, you may never know anyone who gets it.</a:t>
            </a:r>
            <a:endParaRPr lang="en-US" sz="2400" dirty="0"/>
          </a:p>
        </p:txBody>
      </p:sp>
      <p:pic>
        <p:nvPicPr>
          <p:cNvPr id="4" name="Picture 3" descr="graph-point-clip-art.jpg"/>
          <p:cNvPicPr>
            <a:picLocks noChangeAspect="1"/>
          </p:cNvPicPr>
          <p:nvPr/>
        </p:nvPicPr>
        <p:blipFill>
          <a:blip r:embed="rId2" cstate="print"/>
          <a:stretch>
            <a:fillRect/>
          </a:stretch>
        </p:blipFill>
        <p:spPr>
          <a:xfrm>
            <a:off x="1143000" y="4724400"/>
            <a:ext cx="5181600" cy="2133600"/>
          </a:xfrm>
          <a:prstGeom prst="rect">
            <a:avLst/>
          </a:prstGeom>
        </p:spPr>
      </p:pic>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58</TotalTime>
  <Words>398</Words>
  <Application>Microsoft Office PowerPoint</Application>
  <PresentationFormat>On-screen Show (4:3)</PresentationFormat>
  <Paragraphs>30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Meningitis</vt:lpstr>
      <vt:lpstr>Identify/define topic</vt:lpstr>
      <vt:lpstr>History</vt:lpstr>
      <vt:lpstr>TREATMENT </vt:lpstr>
      <vt:lpstr>Treatment (continued)</vt:lpstr>
      <vt:lpstr>Signs/symptoms</vt:lpstr>
      <vt:lpstr>Impact on individual</vt:lpstr>
      <vt:lpstr>Impact on family</vt:lpstr>
      <vt:lpstr>Statistics</vt:lpstr>
      <vt:lpstr>3 wows! </vt:lpstr>
      <vt:lpstr>Resources </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Meningitis</dc:title>
  <dc:creator>9286839</dc:creator>
  <cp:lastModifiedBy>Maryam</cp:lastModifiedBy>
  <cp:revision>8</cp:revision>
  <dcterms:created xsi:type="dcterms:W3CDTF">2012-01-31T17:42:23Z</dcterms:created>
  <dcterms:modified xsi:type="dcterms:W3CDTF">2012-02-04T23:03:31Z</dcterms:modified>
</cp:coreProperties>
</file>